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DE50D-762A-427D-BAD9-F978FA0B62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A60C94-8B82-401D-A4FC-7A332A60AB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232E9E-461A-4CA1-9E56-AE4E8E078E47}"/>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5" name="Footer Placeholder 4">
            <a:extLst>
              <a:ext uri="{FF2B5EF4-FFF2-40B4-BE49-F238E27FC236}">
                <a16:creationId xmlns:a16="http://schemas.microsoft.com/office/drawing/2014/main" id="{79B51680-D2F2-490E-941A-993483C76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B7CBF-E36E-47B2-8D4C-8455EF2F324A}"/>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3643576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D931-FD09-4CED-9235-AC98C8D0B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3D2349-F18B-460A-B1A4-FF4B388A4F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D974C3-7665-4D36-BF3E-99304E15A648}"/>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5" name="Footer Placeholder 4">
            <a:extLst>
              <a:ext uri="{FF2B5EF4-FFF2-40B4-BE49-F238E27FC236}">
                <a16:creationId xmlns:a16="http://schemas.microsoft.com/office/drawing/2014/main" id="{676224B1-36ED-4CB8-9807-D689BFC12F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D93777-372B-42E0-8061-D9EBF94A88B0}"/>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1232503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54A4-54AC-417E-9FA0-B800207C2A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49B941-D822-4949-956F-0A94AFC29F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C3C1C3-D206-4F53-BEE0-ED35ABC859C1}"/>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5" name="Footer Placeholder 4">
            <a:extLst>
              <a:ext uri="{FF2B5EF4-FFF2-40B4-BE49-F238E27FC236}">
                <a16:creationId xmlns:a16="http://schemas.microsoft.com/office/drawing/2014/main" id="{26EC3EE5-3C7C-423E-91A8-44EE23589B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74E90D-CE0E-4B8F-9762-E09A9A8C3687}"/>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653864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D92D9-4293-479E-9144-955FD42FBE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E2A0B4-CACA-4233-AE8C-1EC1F74754C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2C29C1-EA29-41E9-96D0-980D3D72F07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5E7324-ADDA-48A6-9314-F8D03DA59755}"/>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6" name="Footer Placeholder 5">
            <a:extLst>
              <a:ext uri="{FF2B5EF4-FFF2-40B4-BE49-F238E27FC236}">
                <a16:creationId xmlns:a16="http://schemas.microsoft.com/office/drawing/2014/main" id="{7CE3245F-FA06-477E-A443-102DF7FAF6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EA868-67A6-4AA8-9415-01E740E49C6E}"/>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1729088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E8A8F-7187-4491-8F2C-9679FB0736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A5467F-EFC3-43B7-8BD8-0F82386369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608E030-AA1D-40FF-B4D7-BBCFAEFB5F7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89D94F-844D-4F55-9DDE-ACE51D07D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823292-76B2-4E2C-844D-7B26CC8C5CF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BB6FFD-7C32-4905-BB1B-6001F70680FB}"/>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8" name="Footer Placeholder 7">
            <a:extLst>
              <a:ext uri="{FF2B5EF4-FFF2-40B4-BE49-F238E27FC236}">
                <a16:creationId xmlns:a16="http://schemas.microsoft.com/office/drawing/2014/main" id="{020A363A-7F1B-4BDC-9C19-21A2500B9B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54EBC4-C18F-44F3-90F1-EFFA152B3F78}"/>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1769090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105B8-E5B4-42E4-B75E-FAD8DA4021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11F148-CA67-4BAB-BE8E-485F5990F346}"/>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4" name="Footer Placeholder 3">
            <a:extLst>
              <a:ext uri="{FF2B5EF4-FFF2-40B4-BE49-F238E27FC236}">
                <a16:creationId xmlns:a16="http://schemas.microsoft.com/office/drawing/2014/main" id="{D0081908-6600-4286-8482-79E7615EFF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E17559-75EB-44CC-9381-6A6E5E69DFC4}"/>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4195654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24944F-17F5-47D1-937C-0A9F270D9FB8}"/>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3" name="Footer Placeholder 2">
            <a:extLst>
              <a:ext uri="{FF2B5EF4-FFF2-40B4-BE49-F238E27FC236}">
                <a16:creationId xmlns:a16="http://schemas.microsoft.com/office/drawing/2014/main" id="{D00A721A-BF1D-4456-B6BA-F62E6C453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7AC099-2A00-44E8-B601-FA23E6C5E7EF}"/>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886278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53CE-056B-4079-9405-ACEC8A9DDF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202453-A757-43AD-8D4A-7E4B5A40CB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8A594C-11C7-428F-AAB9-F2A57364B0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76B2FF-B0B5-4AB4-BD9F-17688E2AAF7C}"/>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6" name="Footer Placeholder 5">
            <a:extLst>
              <a:ext uri="{FF2B5EF4-FFF2-40B4-BE49-F238E27FC236}">
                <a16:creationId xmlns:a16="http://schemas.microsoft.com/office/drawing/2014/main" id="{87A595A0-3E83-4B63-AB12-910BFC1BFD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5B9DD1-0807-4CCE-994E-A3A2CF89B9DA}"/>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925914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F9B3-0EE4-440D-AD4B-F4A668829A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C1A647-4705-4C14-93CF-F9AB06C8C5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98489F-E789-4E03-AABD-F6C99CED10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DA897D-51C0-4B82-9BE2-D6E88F21EBD1}"/>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6" name="Footer Placeholder 5">
            <a:extLst>
              <a:ext uri="{FF2B5EF4-FFF2-40B4-BE49-F238E27FC236}">
                <a16:creationId xmlns:a16="http://schemas.microsoft.com/office/drawing/2014/main" id="{EC44FCAF-B663-4DCD-B23A-C812BA10BD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CE401E-81D3-4F51-949B-62F99E4EA057}"/>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341037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208F9-5752-46AD-8633-4FE213E66B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2BD137-E870-474A-8E4C-B8798C4D41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1772E-6DA9-4A84-B054-47DEECA5F215}"/>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5" name="Footer Placeholder 4">
            <a:extLst>
              <a:ext uri="{FF2B5EF4-FFF2-40B4-BE49-F238E27FC236}">
                <a16:creationId xmlns:a16="http://schemas.microsoft.com/office/drawing/2014/main" id="{6AA1B7BC-0905-4280-A0B5-25ADD5B2D1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E190D-6D7A-4132-A306-5B8061879ACF}"/>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1262927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EE6B77-4659-4E93-8485-D6C354913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6FCAA9-BDCF-4083-ADD0-5529E28070D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6D37E-0E5F-4DFD-889F-9A9B09A45A7B}"/>
              </a:ext>
            </a:extLst>
          </p:cNvPr>
          <p:cNvSpPr>
            <a:spLocks noGrp="1"/>
          </p:cNvSpPr>
          <p:nvPr>
            <p:ph type="dt" sz="half" idx="10"/>
          </p:nvPr>
        </p:nvSpPr>
        <p:spPr/>
        <p:txBody>
          <a:bodyPr/>
          <a:lstStyle/>
          <a:p>
            <a:fld id="{D3939682-33A4-4E71-AFBB-9B996281DA5A}" type="datetimeFigureOut">
              <a:rPr lang="en-US" smtClean="0"/>
              <a:t>8/3/2022</a:t>
            </a:fld>
            <a:endParaRPr lang="en-US"/>
          </a:p>
        </p:txBody>
      </p:sp>
      <p:sp>
        <p:nvSpPr>
          <p:cNvPr id="5" name="Footer Placeholder 4">
            <a:extLst>
              <a:ext uri="{FF2B5EF4-FFF2-40B4-BE49-F238E27FC236}">
                <a16:creationId xmlns:a16="http://schemas.microsoft.com/office/drawing/2014/main" id="{8E5AECA6-854C-4BC8-9673-4EFB4EC06A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B1D35-F8B8-4464-8A35-DBCC1CEFFFFE}"/>
              </a:ext>
            </a:extLst>
          </p:cNvPr>
          <p:cNvSpPr>
            <a:spLocks noGrp="1"/>
          </p:cNvSpPr>
          <p:nvPr>
            <p:ph type="sldNum" sz="quarter" idx="12"/>
          </p:nvPr>
        </p:nvSpPr>
        <p:spPr/>
        <p:txBody>
          <a:bodyPr/>
          <a:lstStyle/>
          <a:p>
            <a:fld id="{DF9AA0A7-77F1-4A7A-A75A-BBA32DB849B2}" type="slidenum">
              <a:rPr lang="en-US" smtClean="0"/>
              <a:t>‹#›</a:t>
            </a:fld>
            <a:endParaRPr lang="en-US"/>
          </a:p>
        </p:txBody>
      </p:sp>
    </p:spTree>
    <p:extLst>
      <p:ext uri="{BB962C8B-B14F-4D97-AF65-F5344CB8AC3E}">
        <p14:creationId xmlns:p14="http://schemas.microsoft.com/office/powerpoint/2010/main" val="304904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1B1F64-084C-4EF4-96EE-167C068613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6D514C-90C5-46AE-9CCF-EEA61D0831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532418-6FF5-4E5D-BCA6-3C611D3F64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939682-33A4-4E71-AFBB-9B996281DA5A}" type="datetimeFigureOut">
              <a:rPr lang="en-US" smtClean="0"/>
              <a:t>8/3/2022</a:t>
            </a:fld>
            <a:endParaRPr lang="en-US"/>
          </a:p>
        </p:txBody>
      </p:sp>
      <p:sp>
        <p:nvSpPr>
          <p:cNvPr id="5" name="Footer Placeholder 4">
            <a:extLst>
              <a:ext uri="{FF2B5EF4-FFF2-40B4-BE49-F238E27FC236}">
                <a16:creationId xmlns:a16="http://schemas.microsoft.com/office/drawing/2014/main" id="{6356D6CC-3D76-4544-A287-2C02BAF663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66AC928-0D5B-4D54-9F8F-5C08D3D562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9AA0A7-77F1-4A7A-A75A-BBA32DB849B2}" type="slidenum">
              <a:rPr lang="en-US" smtClean="0"/>
              <a:t>‹#›</a:t>
            </a:fld>
            <a:endParaRPr lang="en-US"/>
          </a:p>
        </p:txBody>
      </p:sp>
    </p:spTree>
    <p:extLst>
      <p:ext uri="{BB962C8B-B14F-4D97-AF65-F5344CB8AC3E}">
        <p14:creationId xmlns:p14="http://schemas.microsoft.com/office/powerpoint/2010/main" val="688463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0D92F-67EC-466C-A83C-CFA2CF06D4F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E29EB2B-B304-4B49-B6EB-14C3404BAF9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75469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6E650A-81AB-4569-9B6F-C3562EAA7ED1}"/>
              </a:ext>
            </a:extLst>
          </p:cNvPr>
          <p:cNvPicPr>
            <a:picLocks noChangeAspect="1"/>
          </p:cNvPicPr>
          <p:nvPr/>
        </p:nvPicPr>
        <p:blipFill>
          <a:blip r:embed="rId2" cstate="print"/>
          <a:stretch>
            <a:fillRect/>
          </a:stretch>
        </p:blipFill>
        <p:spPr>
          <a:xfrm>
            <a:off x="1790700" y="0"/>
            <a:ext cx="8610600" cy="6703078"/>
          </a:xfrm>
          <a:prstGeom prst="rect">
            <a:avLst/>
          </a:prstGeom>
        </p:spPr>
      </p:pic>
      <p:sp>
        <p:nvSpPr>
          <p:cNvPr id="6" name="Rectangle 5">
            <a:extLst>
              <a:ext uri="{FF2B5EF4-FFF2-40B4-BE49-F238E27FC236}">
                <a16:creationId xmlns:a16="http://schemas.microsoft.com/office/drawing/2014/main" id="{911A987E-E9BD-4F97-9293-E79655787AAD}"/>
              </a:ext>
            </a:extLst>
          </p:cNvPr>
          <p:cNvSpPr/>
          <p:nvPr/>
        </p:nvSpPr>
        <p:spPr>
          <a:xfrm>
            <a:off x="1790700" y="457200"/>
            <a:ext cx="8420100" cy="3231654"/>
          </a:xfrm>
          <a:prstGeom prst="rect">
            <a:avLst/>
          </a:prstGeom>
        </p:spPr>
        <p:txBody>
          <a:bodyPr wrap="square">
            <a:spAutoFit/>
          </a:bodyPr>
          <a:lstStyle/>
          <a:p>
            <a:pPr algn="ctr"/>
            <a:r>
              <a:rPr lang="en-US" sz="4800" b="1" dirty="0">
                <a:solidFill>
                  <a:srgbClr val="FF0000"/>
                </a:solidFill>
              </a:rPr>
              <a:t>BA 2</a:t>
            </a:r>
            <a:r>
              <a:rPr lang="en-US" sz="4800" b="1" baseline="30000" dirty="0">
                <a:solidFill>
                  <a:srgbClr val="FF0000"/>
                </a:solidFill>
              </a:rPr>
              <a:t>ND</a:t>
            </a:r>
            <a:r>
              <a:rPr lang="en-US" sz="4800" b="1" dirty="0">
                <a:solidFill>
                  <a:srgbClr val="FF0000"/>
                </a:solidFill>
              </a:rPr>
              <a:t> YEAR</a:t>
            </a:r>
          </a:p>
          <a:p>
            <a:pPr algn="ctr"/>
            <a:r>
              <a:rPr lang="en-US" sz="4800" b="1" dirty="0">
                <a:solidFill>
                  <a:srgbClr val="FF0000"/>
                </a:solidFill>
              </a:rPr>
              <a:t>COURSE CODE MUSA203TH</a:t>
            </a:r>
          </a:p>
          <a:p>
            <a:pPr algn="ctr"/>
            <a:r>
              <a:rPr lang="en-US" sz="3600" dirty="0"/>
              <a:t>Theory of Indian Music, Medieval </a:t>
            </a:r>
            <a:r>
              <a:rPr lang="en-US" sz="3600" dirty="0" err="1"/>
              <a:t>Granthas</a:t>
            </a:r>
            <a:r>
              <a:rPr lang="en-US" sz="3600" dirty="0"/>
              <a:t> &amp; Contribution of Musicians &amp; Musicologists.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777F33-F560-4A31-9E38-9118BFB3D506}"/>
              </a:ext>
            </a:extLst>
          </p:cNvPr>
          <p:cNvPicPr>
            <a:picLocks noChangeAspect="1"/>
          </p:cNvPicPr>
          <p:nvPr/>
        </p:nvPicPr>
        <p:blipFill>
          <a:blip r:embed="rId2" cstate="print"/>
          <a:stretch>
            <a:fillRect/>
          </a:stretch>
        </p:blipFill>
        <p:spPr>
          <a:xfrm>
            <a:off x="3048000" y="496243"/>
            <a:ext cx="5607908" cy="5865515"/>
          </a:xfrm>
          <a:prstGeom prst="rect">
            <a:avLst/>
          </a:prstGeom>
        </p:spPr>
      </p:pic>
      <p:sp>
        <p:nvSpPr>
          <p:cNvPr id="5" name="Rectangle 4">
            <a:extLst>
              <a:ext uri="{FF2B5EF4-FFF2-40B4-BE49-F238E27FC236}">
                <a16:creationId xmlns:a16="http://schemas.microsoft.com/office/drawing/2014/main" id="{1F872642-FADF-49C9-9CBC-E9210DD09FDF}"/>
              </a:ext>
            </a:extLst>
          </p:cNvPr>
          <p:cNvSpPr/>
          <p:nvPr/>
        </p:nvSpPr>
        <p:spPr>
          <a:xfrm>
            <a:off x="3886200" y="2514601"/>
            <a:ext cx="4855816" cy="2215991"/>
          </a:xfrm>
          <a:prstGeom prst="rect">
            <a:avLst/>
          </a:prstGeom>
        </p:spPr>
        <p:txBody>
          <a:bodyPr wrap="none">
            <a:spAutoFit/>
          </a:bodyPr>
          <a:lstStyle/>
          <a:p>
            <a:r>
              <a:rPr lang="hi-IN" sz="13800" b="1" dirty="0">
                <a:solidFill>
                  <a:srgbClr val="002060"/>
                </a:solidFill>
              </a:rPr>
              <a:t>आलाप</a:t>
            </a:r>
            <a:endParaRPr lang="en-US" sz="13800" dirty="0">
              <a:solidFill>
                <a:srgbClr val="002060"/>
              </a:solidFill>
            </a:endParaRPr>
          </a:p>
        </p:txBody>
      </p:sp>
    </p:spTree>
    <p:extLst>
      <p:ext uri="{BB962C8B-B14F-4D97-AF65-F5344CB8AC3E}">
        <p14:creationId xmlns:p14="http://schemas.microsoft.com/office/powerpoint/2010/main" val="3318387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324600"/>
          </a:xfrm>
        </p:spPr>
        <p:txBody>
          <a:bodyPr>
            <a:normAutofit fontScale="85000" lnSpcReduction="20000"/>
          </a:bodyPr>
          <a:lstStyle/>
          <a:p>
            <a:r>
              <a:rPr lang="hi-IN" dirty="0"/>
              <a:t>स्वरों को जब विलम्बित लय में विस्तृत किया जाता है तो यह आलाप कहलाता है। राग का आलाप करने का तात्पर्य है कि उस राग में प्रयुक्त होने वाले स्वरों का विस्तार करना। आलाप करते समय मींड खटका, मुर्की, कृन्तन आदि का प्रयोग पर्याप्त मात्रा से किया जाता है। आलाप ठहराव को दर्शाता है। रागालाप करते समय राग के लक्षणों का पालन करते हुए ही स्वर विस्तार करते हैं। राग के वादी, संवादी स्वरों का महत्व आलाप करते हुए दिखाया जाता है। किस स्वर पर न्यास करना है किसका अल्पत्व तथा बहुत्व है ये सारी विशेषताएं आलाप में होती है। आलाप से जहां एक ओर रागस्वरूप चरितार्थ किया जाता है वहीं हिन्दुस्तानी संगीत की विशेषताएं भी उभर कर सामने आती है। गायन में आलाप दो प्रकार से किया जाता है।</a:t>
            </a:r>
            <a:endParaRPr lang="en-US" dirty="0"/>
          </a:p>
          <a:p>
            <a:pPr marL="514350" indent="-514350">
              <a:buAutoNum type="arabicPeriod"/>
            </a:pPr>
            <a:r>
              <a:rPr lang="hi-IN" dirty="0"/>
              <a:t>आकार का आलाप </a:t>
            </a:r>
            <a:endParaRPr lang="en-US" dirty="0"/>
          </a:p>
          <a:p>
            <a:pPr marL="514350" indent="-514350">
              <a:buAutoNum type="arabicPeriod"/>
            </a:pPr>
            <a:r>
              <a:rPr lang="hi-IN" dirty="0"/>
              <a:t>2. नोमताम् का आलाप</a:t>
            </a:r>
            <a:endParaRPr lang="en-US" dirty="0"/>
          </a:p>
          <a:p>
            <a:r>
              <a:rPr lang="hi-IN" dirty="0"/>
              <a:t>आकार के आलाप में 'आ' आकार से स्वर विस्तार किया जाता है। इसमें किसी व्यंजन (अक्षर) का प्रयोग नहीं होता।नोमताम के आलाप में न, त, रे, यला यलि आदि शब्दों का भी प्रयोग किया जाता है। कहा जाता है कि ये शब्द </a:t>
            </a:r>
            <a:r>
              <a:rPr lang="hi-IN" b="1" dirty="0"/>
              <a:t>'ऊँ नारायण तू अनन्त हरि'</a:t>
            </a:r>
            <a:r>
              <a:rPr lang="hi-IN" dirty="0"/>
              <a:t> के टूटे-फूटे अक्षर है। विस्तृत रूप से आलाप गीत अथवा गत से पूर्व किया जाता है। गीत अथवा गत के मध्य भी आलाप होता है जो अधिक विस्तृत नहीं होता।</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312</Words>
  <Application>Microsoft Office PowerPoint</Application>
  <PresentationFormat>Widescreen</PresentationFormat>
  <Paragraphs>15</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2022-08-03T10:00:49Z</dcterms:created>
  <dcterms:modified xsi:type="dcterms:W3CDTF">2022-08-03T10:00:56Z</dcterms:modified>
</cp:coreProperties>
</file>